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9" r:id="rId3"/>
    <p:sldId id="257" r:id="rId4"/>
    <p:sldId id="258"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39" autoAdjust="0"/>
  </p:normalViewPr>
  <p:slideViewPr>
    <p:cSldViewPr>
      <p:cViewPr varScale="1">
        <p:scale>
          <a:sx n="116" d="100"/>
          <a:sy n="116" d="100"/>
        </p:scale>
        <p:origin x="-14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A8D9CC-A2FA-4C91-A2E4-B81EC67D66A9}" type="datetimeFigureOut">
              <a:rPr lang="fr-FR" smtClean="0"/>
              <a:t>14/05/2011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0E0439-AA16-416B-AF0A-2BF500492676}" type="slidenum">
              <a:rPr lang="fr-FR" smtClean="0"/>
              <a:t>‹N°›</a:t>
            </a:fld>
            <a:endParaRPr lang="fr-FR"/>
          </a:p>
        </p:txBody>
      </p:sp>
    </p:spTree>
    <p:extLst>
      <p:ext uri="{BB962C8B-B14F-4D97-AF65-F5344CB8AC3E}">
        <p14:creationId xmlns:p14="http://schemas.microsoft.com/office/powerpoint/2010/main" val="2832615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30E0439-AA16-416B-AF0A-2BF500492676}" type="slidenum">
              <a:rPr lang="fr-FR" smtClean="0"/>
              <a:t>1</a:t>
            </a:fld>
            <a:endParaRPr lang="fr-FR"/>
          </a:p>
        </p:txBody>
      </p:sp>
    </p:spTree>
    <p:extLst>
      <p:ext uri="{BB962C8B-B14F-4D97-AF65-F5344CB8AC3E}">
        <p14:creationId xmlns:p14="http://schemas.microsoft.com/office/powerpoint/2010/main" val="77839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30E0439-AA16-416B-AF0A-2BF500492676}" type="slidenum">
              <a:rPr lang="fr-FR" smtClean="0"/>
              <a:t>2</a:t>
            </a:fld>
            <a:endParaRPr lang="fr-FR"/>
          </a:p>
        </p:txBody>
      </p:sp>
    </p:spTree>
    <p:extLst>
      <p:ext uri="{BB962C8B-B14F-4D97-AF65-F5344CB8AC3E}">
        <p14:creationId xmlns:p14="http://schemas.microsoft.com/office/powerpoint/2010/main" val="331652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30E0439-AA16-416B-AF0A-2BF500492676}" type="slidenum">
              <a:rPr lang="fr-FR" smtClean="0"/>
              <a:t>3</a:t>
            </a:fld>
            <a:endParaRPr lang="fr-FR"/>
          </a:p>
        </p:txBody>
      </p:sp>
    </p:spTree>
    <p:extLst>
      <p:ext uri="{BB962C8B-B14F-4D97-AF65-F5344CB8AC3E}">
        <p14:creationId xmlns:p14="http://schemas.microsoft.com/office/powerpoint/2010/main" val="2942336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30E0439-AA16-416B-AF0A-2BF500492676}" type="slidenum">
              <a:rPr lang="fr-FR" smtClean="0"/>
              <a:t>4</a:t>
            </a:fld>
            <a:endParaRPr lang="fr-FR"/>
          </a:p>
        </p:txBody>
      </p:sp>
    </p:spTree>
    <p:extLst>
      <p:ext uri="{BB962C8B-B14F-4D97-AF65-F5344CB8AC3E}">
        <p14:creationId xmlns:p14="http://schemas.microsoft.com/office/powerpoint/2010/main" val="3625488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C9ADE76-A180-4E45-9AF9-97FC946D5703}" type="slidenum">
              <a:rPr lang="fr-FR" smtClean="0"/>
              <a:t>5</a:t>
            </a:fld>
            <a:endParaRPr lang="fr-FR"/>
          </a:p>
        </p:txBody>
      </p:sp>
    </p:spTree>
    <p:extLst>
      <p:ext uri="{BB962C8B-B14F-4D97-AF65-F5344CB8AC3E}">
        <p14:creationId xmlns:p14="http://schemas.microsoft.com/office/powerpoint/2010/main" val="3272241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smtClean="0"/>
              <a:t>Modifiez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7" name="Espace réservé de la date 6"/>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20" name="Espace réservé du pied de page 19"/>
          <p:cNvSpPr>
            <a:spLocks noGrp="1"/>
          </p:cNvSpPr>
          <p:nvPr>
            <p:ph type="ftr" sz="quarter" idx="11"/>
          </p:nvPr>
        </p:nvSpPr>
        <p:spPr/>
        <p:txBody>
          <a:bodyPr/>
          <a:lstStyle>
            <a:extLst/>
          </a:lstStyle>
          <a:p>
            <a:endParaRPr kumimoji="0" lang="en-US"/>
          </a:p>
        </p:txBody>
      </p:sp>
      <p:sp>
        <p:nvSpPr>
          <p:cNvPr id="10" name="Espace réservé du numéro de diapositive 9"/>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5" name="Espace réservé du pied de page 4"/>
          <p:cNvSpPr>
            <a:spLocks noGrp="1"/>
          </p:cNvSpPr>
          <p:nvPr>
            <p:ph type="ftr" sz="quarter" idx="11"/>
          </p:nvPr>
        </p:nvSpPr>
        <p:spPr/>
        <p:txBody>
          <a:bodyPr/>
          <a:lstStyle>
            <a:extLst/>
          </a:lstStyle>
          <a:p>
            <a:endParaRPr kumimoji="0" lang="en-US"/>
          </a:p>
        </p:txBody>
      </p:sp>
      <p:sp>
        <p:nvSpPr>
          <p:cNvPr id="6" name="Espace réservé du numéro de diapositive 5"/>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5" name="Espace réservé du pied de page 4"/>
          <p:cNvSpPr>
            <a:spLocks noGrp="1"/>
          </p:cNvSpPr>
          <p:nvPr>
            <p:ph type="ftr" sz="quarter" idx="11"/>
          </p:nvPr>
        </p:nvSpPr>
        <p:spPr/>
        <p:txBody>
          <a:bodyPr/>
          <a:lstStyle>
            <a:extLst/>
          </a:lstStyle>
          <a:p>
            <a:endParaRPr kumimoji="0" lang="en-US"/>
          </a:p>
        </p:txBody>
      </p:sp>
      <p:sp>
        <p:nvSpPr>
          <p:cNvPr id="6" name="Espace réservé du numéro de diapositive 5"/>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kumimoji="0" lang="fr-FR" smtClean="0"/>
              <a:t>Modifiez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6" name="Espace réservé du pied de page 5"/>
          <p:cNvSpPr>
            <a:spLocks noGrp="1"/>
          </p:cNvSpPr>
          <p:nvPr>
            <p:ph type="ftr" sz="quarter" idx="11"/>
          </p:nvPr>
        </p:nvSpPr>
        <p:spPr/>
        <p:txBody>
          <a:bodyPr/>
          <a:lstStyle>
            <a:extLst/>
          </a:lstStyle>
          <a:p>
            <a:endParaRPr kumimoji="0" lang="en-US"/>
          </a:p>
        </p:txBody>
      </p:sp>
      <p:sp>
        <p:nvSpPr>
          <p:cNvPr id="7" name="Espace réservé du numéro de diapositive 6"/>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8" name="Espace réservé du pied de page 7"/>
          <p:cNvSpPr>
            <a:spLocks noGrp="1"/>
          </p:cNvSpPr>
          <p:nvPr>
            <p:ph type="ftr" sz="quarter" idx="11"/>
          </p:nvPr>
        </p:nvSpPr>
        <p:spPr/>
        <p:txBody>
          <a:bodyPr/>
          <a:lstStyle>
            <a:extLst/>
          </a:lstStyle>
          <a:p>
            <a:endParaRPr kumimoji="0" lang="en-US"/>
          </a:p>
        </p:txBody>
      </p:sp>
      <p:sp>
        <p:nvSpPr>
          <p:cNvPr id="9" name="Espace réservé du numéro de diapositive 8"/>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extLst/>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4" name="Espace réservé du pied de page 3"/>
          <p:cNvSpPr>
            <a:spLocks noGrp="1"/>
          </p:cNvSpPr>
          <p:nvPr>
            <p:ph type="ftr" sz="quarter" idx="11"/>
          </p:nvPr>
        </p:nvSpPr>
        <p:spPr/>
        <p:txBody>
          <a:bodyPr/>
          <a:lstStyle>
            <a:extLst/>
          </a:lstStyle>
          <a:p>
            <a:endParaRPr kumimoji="0" lang="en-US"/>
          </a:p>
        </p:txBody>
      </p:sp>
      <p:sp>
        <p:nvSpPr>
          <p:cNvPr id="5" name="Espace réservé du numéro de diapositive 4"/>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3" name="Espace réservé du pied de page 2"/>
          <p:cNvSpPr>
            <a:spLocks noGrp="1"/>
          </p:cNvSpPr>
          <p:nvPr>
            <p:ph type="ftr" sz="quarter" idx="11"/>
          </p:nvPr>
        </p:nvSpPr>
        <p:spPr/>
        <p:txBody>
          <a:bodyPr/>
          <a:lstStyle>
            <a:extLst/>
          </a:lstStyle>
          <a:p>
            <a:endParaRPr kumimoji="0" lang="en-US"/>
          </a:p>
        </p:txBody>
      </p:sp>
      <p:sp>
        <p:nvSpPr>
          <p:cNvPr id="4" name="Espace réservé du numéro de diapositive 3"/>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6" name="Espace réservé du pied de page 5"/>
          <p:cNvSpPr>
            <a:spLocks noGrp="1"/>
          </p:cNvSpPr>
          <p:nvPr>
            <p:ph type="ftr" sz="quarter" idx="11"/>
          </p:nvPr>
        </p:nvSpPr>
        <p:spPr/>
        <p:txBody>
          <a:bodyPr/>
          <a:lstStyle>
            <a:extLst/>
          </a:lstStyle>
          <a:p>
            <a:endParaRPr kumimoji="0" lang="en-US"/>
          </a:p>
        </p:txBody>
      </p:sp>
      <p:sp>
        <p:nvSpPr>
          <p:cNvPr id="7" name="Espace réservé du numéro de diapositive 6"/>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6" name="Espace réservé du pied de page 5"/>
          <p:cNvSpPr>
            <a:spLocks noGrp="1"/>
          </p:cNvSpPr>
          <p:nvPr>
            <p:ph type="ftr" sz="quarter" idx="11"/>
          </p:nvPr>
        </p:nvSpPr>
        <p:spPr/>
        <p:txBody>
          <a:bodyPr/>
          <a:lstStyle>
            <a:extLst/>
          </a:lstStyle>
          <a:p>
            <a:endParaRPr kumimoji="0" lang="en-US"/>
          </a:p>
        </p:txBody>
      </p:sp>
      <p:sp>
        <p:nvSpPr>
          <p:cNvPr id="7" name="Espace réservé du numéro de diapositive 6"/>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smtClean="0"/>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5" name="Espace réservé du pied de page 4"/>
          <p:cNvSpPr>
            <a:spLocks noGrp="1"/>
          </p:cNvSpPr>
          <p:nvPr>
            <p:ph type="ftr" sz="quarter" idx="11"/>
          </p:nvPr>
        </p:nvSpPr>
        <p:spPr/>
        <p:txBody>
          <a:bodyPr/>
          <a:lstStyle>
            <a:extLst/>
          </a:lstStyle>
          <a:p>
            <a:endParaRPr kumimoji="0" lang="en-US"/>
          </a:p>
        </p:txBody>
      </p:sp>
      <p:sp>
        <p:nvSpPr>
          <p:cNvPr id="6" name="Espace réservé du numéro de diapositive 5"/>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4AB02A5-4FE5-49D9-9E24-09F23B90C450}" type="datetimeFigureOut">
              <a:rPr lang="en-US" smtClean="0"/>
              <a:t>5/14/2011</a:t>
            </a:fld>
            <a:endParaRPr lang="en-US"/>
          </a:p>
        </p:txBody>
      </p:sp>
      <p:sp>
        <p:nvSpPr>
          <p:cNvPr id="5" name="Espace réservé du pied de page 4"/>
          <p:cNvSpPr>
            <a:spLocks noGrp="1"/>
          </p:cNvSpPr>
          <p:nvPr>
            <p:ph type="ftr" sz="quarter" idx="11"/>
          </p:nvPr>
        </p:nvSpPr>
        <p:spPr/>
        <p:txBody>
          <a:bodyPr/>
          <a:lstStyle>
            <a:extLst/>
          </a:lstStyle>
          <a:p>
            <a:endParaRPr kumimoji="0" lang="en-US"/>
          </a:p>
        </p:txBody>
      </p:sp>
      <p:sp>
        <p:nvSpPr>
          <p:cNvPr id="6" name="Espace réservé du numéro de diapositive 5"/>
          <p:cNvSpPr>
            <a:spLocks noGrp="1"/>
          </p:cNvSpPr>
          <p:nvPr>
            <p:ph type="sldNum" sz="quarter" idx="12"/>
          </p:nvPr>
        </p:nvSpPr>
        <p:spPr/>
        <p:txBody>
          <a:bodyPr/>
          <a:lstStyle>
            <a:extLst/>
          </a:lstStyle>
          <a:p>
            <a:fld id="{6294C92D-0306-4E69-9CD3-20855E849650}" type="slidenum">
              <a:rPr kumimoji="0" lang="en-US" smtClean="0"/>
              <a:t>‹N°›</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extLst/>
          </a:lstStyle>
          <a:p>
            <a:r>
              <a:rPr kumimoji="0" lang="fr-FR" smtClean="0"/>
              <a:t>Modifiez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t>5/14/2011</a:t>
            </a:fld>
            <a:endParaRPr lang="en-US" sz="1200">
              <a:solidFill>
                <a:schemeClr val="bg2">
                  <a:shade val="50000"/>
                </a:schemeClr>
              </a:solidFill>
            </a:endParaRP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t>‹N°›</a:t>
            </a:fld>
            <a:endParaRPr kumimoji="0"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TP 18 La photosynthèse</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841361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05" y="116632"/>
            <a:ext cx="8138195" cy="4392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1331640" y="4797152"/>
            <a:ext cx="6984776" cy="1477328"/>
          </a:xfrm>
          <a:prstGeom prst="rect">
            <a:avLst/>
          </a:prstGeom>
          <a:noFill/>
        </p:spPr>
        <p:txBody>
          <a:bodyPr wrap="square" rtlCol="0">
            <a:spAutoFit/>
          </a:bodyPr>
          <a:lstStyle/>
          <a:p>
            <a:r>
              <a:rPr lang="fr-FR" dirty="0" smtClean="0"/>
              <a:t>Les résultats obtenus montrent que l’eau iodée colore uniquement les régions de la feuille qui ont reçu de la lumière et qui possèdent de la chlorophylle. La fabrication d’amidon et de matières organiques par photosynthèse nécessite donc à la fois la présence de la chlorophylle et de lumière</a:t>
            </a:r>
            <a:endParaRPr lang="fr-FR" dirty="0"/>
          </a:p>
        </p:txBody>
      </p:sp>
    </p:spTree>
    <p:extLst>
      <p:ext uri="{BB962C8B-B14F-4D97-AF65-F5344CB8AC3E}">
        <p14:creationId xmlns:p14="http://schemas.microsoft.com/office/powerpoint/2010/main" val="40294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 1"/>
          <p:cNvPicPr>
            <a:picLocks noChangeAspect="1" noChangeArrowheads="1"/>
          </p:cNvPicPr>
          <p:nvPr/>
        </p:nvPicPr>
        <p:blipFill rotWithShape="1">
          <a:blip r:embed="rId3">
            <a:extLst>
              <a:ext uri="{28A0092B-C50C-407E-A947-70E740481C1C}">
                <a14:useLocalDpi xmlns:a14="http://schemas.microsoft.com/office/drawing/2010/main" val="0"/>
              </a:ext>
            </a:extLst>
          </a:blip>
          <a:srcRect l="-804" t="38241" r="1"/>
          <a:stretch/>
        </p:blipFill>
        <p:spPr bwMode="auto">
          <a:xfrm>
            <a:off x="1043608" y="1196752"/>
            <a:ext cx="7576851" cy="269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1747212" y="4077072"/>
            <a:ext cx="6408712" cy="2585323"/>
          </a:xfrm>
          <a:prstGeom prst="rect">
            <a:avLst/>
          </a:prstGeom>
          <a:noFill/>
        </p:spPr>
        <p:txBody>
          <a:bodyPr wrap="square" rtlCol="0">
            <a:spAutoFit/>
          </a:bodyPr>
          <a:lstStyle/>
          <a:p>
            <a:r>
              <a:rPr lang="fr-FR" dirty="0" smtClean="0"/>
              <a:t>Les résultats obtenus montrent que la feuille soumise à un air ambiant présente une coloration positive à l’eau iodée. L’eau iodée met en évidence l’amidon. Cette feuille a donc synthétisée de la matière organique grâce à la photosynthèse. </a:t>
            </a:r>
          </a:p>
          <a:p>
            <a:r>
              <a:rPr lang="fr-FR" dirty="0" smtClean="0"/>
              <a:t>En revanche, la feuille du sac 2 soumise à un air appauvri en CO</a:t>
            </a:r>
            <a:r>
              <a:rPr lang="fr-FR" baseline="-25000" dirty="0" smtClean="0"/>
              <a:t>2</a:t>
            </a:r>
            <a:r>
              <a:rPr lang="fr-FR" dirty="0" smtClean="0"/>
              <a:t> n’est pas colorée par l’eau iodée. Il n’y a pas eu de fabrication d’amidon donc pas de photosynthèse.</a:t>
            </a:r>
          </a:p>
          <a:p>
            <a:r>
              <a:rPr lang="fr-FR" dirty="0" smtClean="0"/>
              <a:t>On peut ainsi conclure que le CO</a:t>
            </a:r>
            <a:r>
              <a:rPr lang="fr-FR" baseline="-25000" dirty="0" smtClean="0"/>
              <a:t>2</a:t>
            </a:r>
            <a:r>
              <a:rPr lang="fr-FR" dirty="0" smtClean="0"/>
              <a:t> est un réactif nécessaire à la photosynthèse.</a:t>
            </a:r>
            <a:endParaRPr lang="fr-FR" dirty="0"/>
          </a:p>
        </p:txBody>
      </p:sp>
    </p:spTree>
    <p:extLst>
      <p:ext uri="{BB962C8B-B14F-4D97-AF65-F5344CB8AC3E}">
        <p14:creationId xmlns:p14="http://schemas.microsoft.com/office/powerpoint/2010/main" val="111183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6632"/>
            <a:ext cx="8602454"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1043608" y="3645024"/>
            <a:ext cx="7200800" cy="2308324"/>
          </a:xfrm>
          <a:prstGeom prst="rect">
            <a:avLst/>
          </a:prstGeom>
          <a:noFill/>
        </p:spPr>
        <p:txBody>
          <a:bodyPr wrap="square" rtlCol="0">
            <a:spAutoFit/>
          </a:bodyPr>
          <a:lstStyle/>
          <a:p>
            <a:r>
              <a:rPr lang="fr-FR" dirty="0" smtClean="0"/>
              <a:t>L’analyse des résultats obtenus permet de constater que le carbone radioactif du CO2 a été incorporé par la plante et se retrouve dans tous les composés organiques. On montre également que la photosynthèse est à l’origine non pas seulement des glucides mais de nombreux composés organiques (protides, acides organiques) visibles sur la chromatographie.</a:t>
            </a:r>
          </a:p>
          <a:p>
            <a:r>
              <a:rPr lang="fr-FR" dirty="0" smtClean="0"/>
              <a:t>Cette même expérience </a:t>
            </a:r>
            <a:r>
              <a:rPr lang="fr-FR" dirty="0" smtClean="0"/>
              <a:t>réalisée </a:t>
            </a:r>
            <a:r>
              <a:rPr lang="fr-FR" dirty="0" smtClean="0"/>
              <a:t>à  l’obscurité ne révèle </a:t>
            </a:r>
            <a:r>
              <a:rPr lang="fr-FR" dirty="0" smtClean="0"/>
              <a:t>aucun composé radioactif, </a:t>
            </a:r>
            <a:r>
              <a:rPr lang="fr-FR" dirty="0" smtClean="0"/>
              <a:t>donc on retrouve la nécessité de l’énergie lumineuse pour la réalisation de la photosynthèse.</a:t>
            </a:r>
            <a:endParaRPr lang="fr-FR" dirty="0"/>
          </a:p>
        </p:txBody>
      </p:sp>
    </p:spTree>
    <p:extLst>
      <p:ext uri="{BB962C8B-B14F-4D97-AF65-F5344CB8AC3E}">
        <p14:creationId xmlns:p14="http://schemas.microsoft.com/office/powerpoint/2010/main" val="274185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6043"/>
            <a:ext cx="5154216" cy="6858000"/>
          </a:xfrm>
          <a:prstGeom prst="rect">
            <a:avLst/>
          </a:prstGeom>
        </p:spPr>
      </p:pic>
      <p:sp>
        <p:nvSpPr>
          <p:cNvPr id="7" name="ZoneTexte 6"/>
          <p:cNvSpPr txBox="1"/>
          <p:nvPr/>
        </p:nvSpPr>
        <p:spPr>
          <a:xfrm>
            <a:off x="2223215" y="1585066"/>
            <a:ext cx="849206" cy="369332"/>
          </a:xfrm>
          <a:prstGeom prst="rect">
            <a:avLst/>
          </a:prstGeom>
          <a:noFill/>
        </p:spPr>
        <p:txBody>
          <a:bodyPr wrap="square" rtlCol="0">
            <a:spAutoFit/>
          </a:bodyPr>
          <a:lstStyle/>
          <a:p>
            <a:r>
              <a:rPr lang="fr-FR" dirty="0" smtClean="0"/>
              <a:t>CO</a:t>
            </a:r>
            <a:r>
              <a:rPr lang="fr-FR" baseline="-25000" dirty="0" smtClean="0"/>
              <a:t>2</a:t>
            </a:r>
            <a:endParaRPr lang="fr-FR" baseline="-25000" dirty="0"/>
          </a:p>
        </p:txBody>
      </p:sp>
      <p:sp>
        <p:nvSpPr>
          <p:cNvPr id="9" name="ZoneTexte 8"/>
          <p:cNvSpPr txBox="1"/>
          <p:nvPr/>
        </p:nvSpPr>
        <p:spPr>
          <a:xfrm>
            <a:off x="2836375" y="6268670"/>
            <a:ext cx="734945" cy="369332"/>
          </a:xfrm>
          <a:prstGeom prst="rect">
            <a:avLst/>
          </a:prstGeom>
          <a:noFill/>
        </p:spPr>
        <p:txBody>
          <a:bodyPr wrap="square" rtlCol="0">
            <a:spAutoFit/>
          </a:bodyPr>
          <a:lstStyle/>
          <a:p>
            <a:r>
              <a:rPr lang="fr-FR" dirty="0" smtClean="0"/>
              <a:t>H</a:t>
            </a:r>
            <a:r>
              <a:rPr lang="fr-FR" baseline="-25000" dirty="0" smtClean="0"/>
              <a:t>2</a:t>
            </a:r>
            <a:r>
              <a:rPr lang="fr-FR" dirty="0" smtClean="0"/>
              <a:t>O</a:t>
            </a:r>
            <a:endParaRPr lang="fr-FR" dirty="0"/>
          </a:p>
        </p:txBody>
      </p:sp>
      <p:sp>
        <p:nvSpPr>
          <p:cNvPr id="8" name="ZoneTexte 7"/>
          <p:cNvSpPr txBox="1"/>
          <p:nvPr/>
        </p:nvSpPr>
        <p:spPr>
          <a:xfrm>
            <a:off x="5148064" y="6000424"/>
            <a:ext cx="1872208" cy="646331"/>
          </a:xfrm>
          <a:prstGeom prst="rect">
            <a:avLst/>
          </a:prstGeom>
          <a:noFill/>
        </p:spPr>
        <p:txBody>
          <a:bodyPr wrap="square" rtlCol="0">
            <a:spAutoFit/>
          </a:bodyPr>
          <a:lstStyle/>
          <a:p>
            <a:r>
              <a:rPr lang="fr-FR" dirty="0" smtClean="0"/>
              <a:t>Éléments minéraux (N, P, K)</a:t>
            </a:r>
            <a:endParaRPr lang="fr-FR" dirty="0"/>
          </a:p>
        </p:txBody>
      </p:sp>
      <p:sp>
        <p:nvSpPr>
          <p:cNvPr id="11" name="ZoneTexte 10"/>
          <p:cNvSpPr txBox="1"/>
          <p:nvPr/>
        </p:nvSpPr>
        <p:spPr>
          <a:xfrm>
            <a:off x="2143047" y="813701"/>
            <a:ext cx="1152128" cy="646331"/>
          </a:xfrm>
          <a:prstGeom prst="rect">
            <a:avLst/>
          </a:prstGeom>
          <a:noFill/>
        </p:spPr>
        <p:txBody>
          <a:bodyPr wrap="square" rtlCol="0">
            <a:spAutoFit/>
          </a:bodyPr>
          <a:lstStyle/>
          <a:p>
            <a:r>
              <a:rPr lang="fr-FR" dirty="0" smtClean="0"/>
              <a:t>Energie lumineuse</a:t>
            </a:r>
            <a:endParaRPr lang="fr-FR" dirty="0"/>
          </a:p>
        </p:txBody>
      </p:sp>
      <p:sp>
        <p:nvSpPr>
          <p:cNvPr id="12" name="ZoneTexte 11"/>
          <p:cNvSpPr txBox="1"/>
          <p:nvPr/>
        </p:nvSpPr>
        <p:spPr>
          <a:xfrm>
            <a:off x="6029816" y="1631884"/>
            <a:ext cx="661622" cy="369332"/>
          </a:xfrm>
          <a:prstGeom prst="rect">
            <a:avLst/>
          </a:prstGeom>
          <a:noFill/>
        </p:spPr>
        <p:txBody>
          <a:bodyPr wrap="square" rtlCol="0">
            <a:spAutoFit/>
          </a:bodyPr>
          <a:lstStyle/>
          <a:p>
            <a:r>
              <a:rPr lang="fr-FR" dirty="0" smtClean="0"/>
              <a:t>O</a:t>
            </a:r>
            <a:r>
              <a:rPr lang="fr-FR" baseline="-25000" dirty="0" smtClean="0"/>
              <a:t>2</a:t>
            </a:r>
            <a:endParaRPr lang="fr-FR" baseline="-25000" dirty="0"/>
          </a:p>
        </p:txBody>
      </p:sp>
      <p:sp>
        <p:nvSpPr>
          <p:cNvPr id="13" name="ZoneTexte 12"/>
          <p:cNvSpPr txBox="1"/>
          <p:nvPr/>
        </p:nvSpPr>
        <p:spPr>
          <a:xfrm>
            <a:off x="4343604" y="1460032"/>
            <a:ext cx="1656184" cy="369332"/>
          </a:xfrm>
          <a:prstGeom prst="rect">
            <a:avLst/>
          </a:prstGeom>
          <a:noFill/>
        </p:spPr>
        <p:txBody>
          <a:bodyPr wrap="square" rtlCol="0">
            <a:spAutoFit/>
          </a:bodyPr>
          <a:lstStyle/>
          <a:p>
            <a:r>
              <a:rPr lang="fr-FR" dirty="0" smtClean="0"/>
              <a:t>Photosynthèse</a:t>
            </a:r>
            <a:endParaRPr lang="fr-FR" dirty="0"/>
          </a:p>
        </p:txBody>
      </p:sp>
      <p:cxnSp>
        <p:nvCxnSpPr>
          <p:cNvPr id="14" name="Connecteur droit avec flèche 13"/>
          <p:cNvCxnSpPr/>
          <p:nvPr/>
        </p:nvCxnSpPr>
        <p:spPr>
          <a:xfrm flipV="1">
            <a:off x="3491880" y="6453336"/>
            <a:ext cx="620973" cy="0"/>
          </a:xfrm>
          <a:prstGeom prst="straightConnector1">
            <a:avLst/>
          </a:prstGeom>
          <a:ln w="476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H="1" flipV="1">
            <a:off x="4503173" y="6453336"/>
            <a:ext cx="668523" cy="72008"/>
          </a:xfrm>
          <a:prstGeom prst="straightConnector1">
            <a:avLst/>
          </a:prstGeom>
          <a:ln w="476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5408961" y="1885474"/>
            <a:ext cx="590827" cy="247643"/>
          </a:xfrm>
          <a:prstGeom prst="straightConnector1">
            <a:avLst/>
          </a:prstGeom>
          <a:ln w="47625"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a:off x="2909777" y="1769732"/>
            <a:ext cx="779499" cy="231484"/>
          </a:xfrm>
          <a:prstGeom prst="straightConnector1">
            <a:avLst/>
          </a:prstGeom>
          <a:ln w="47625" cmpd="sng">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8" name="Éclair 17"/>
          <p:cNvSpPr/>
          <p:nvPr/>
        </p:nvSpPr>
        <p:spPr>
          <a:xfrm>
            <a:off x="3072421" y="1001742"/>
            <a:ext cx="1239316" cy="864096"/>
          </a:xfrm>
          <a:prstGeom prst="lightningBol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p:cNvSpPr txBox="1"/>
          <p:nvPr/>
        </p:nvSpPr>
        <p:spPr>
          <a:xfrm>
            <a:off x="3707904" y="1974230"/>
            <a:ext cx="1590538" cy="923330"/>
          </a:xfrm>
          <a:prstGeom prst="rect">
            <a:avLst/>
          </a:prstGeom>
          <a:solidFill>
            <a:schemeClr val="bg1"/>
          </a:solidFill>
        </p:spPr>
        <p:txBody>
          <a:bodyPr wrap="square" rtlCol="0">
            <a:spAutoFit/>
          </a:bodyPr>
          <a:lstStyle/>
          <a:p>
            <a:r>
              <a:rPr lang="fr-FR" b="1" dirty="0" smtClean="0">
                <a:solidFill>
                  <a:schemeClr val="bg2">
                    <a:lumMod val="10000"/>
                  </a:schemeClr>
                </a:solidFill>
              </a:rPr>
              <a:t>Fabrication de matière organique</a:t>
            </a:r>
            <a:endParaRPr lang="fr-FR" b="1" dirty="0">
              <a:solidFill>
                <a:schemeClr val="bg2">
                  <a:lumMod val="10000"/>
                </a:schemeClr>
              </a:solidFill>
            </a:endParaRPr>
          </a:p>
        </p:txBody>
      </p:sp>
      <p:sp>
        <p:nvSpPr>
          <p:cNvPr id="27" name="ZoneTexte 26"/>
          <p:cNvSpPr txBox="1"/>
          <p:nvPr/>
        </p:nvSpPr>
        <p:spPr>
          <a:xfrm>
            <a:off x="4144429" y="987704"/>
            <a:ext cx="1519601" cy="369332"/>
          </a:xfrm>
          <a:prstGeom prst="rect">
            <a:avLst/>
          </a:prstGeom>
          <a:noFill/>
        </p:spPr>
        <p:txBody>
          <a:bodyPr wrap="square" rtlCol="0">
            <a:spAutoFit/>
          </a:bodyPr>
          <a:lstStyle/>
          <a:p>
            <a:r>
              <a:rPr lang="fr-FR" dirty="0" smtClean="0"/>
              <a:t>Chlorophylle</a:t>
            </a:r>
            <a:endParaRPr lang="fr-FR" dirty="0"/>
          </a:p>
        </p:txBody>
      </p:sp>
      <p:sp>
        <p:nvSpPr>
          <p:cNvPr id="29" name="ZoneTexte 28"/>
          <p:cNvSpPr txBox="1"/>
          <p:nvPr/>
        </p:nvSpPr>
        <p:spPr>
          <a:xfrm>
            <a:off x="323528" y="5157192"/>
            <a:ext cx="2880320" cy="92333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fr-FR" dirty="0" smtClean="0"/>
              <a:t>La synthèse de matière organique par photosynthèse</a:t>
            </a:r>
            <a:endParaRPr lang="fr-FR" dirty="0"/>
          </a:p>
        </p:txBody>
      </p:sp>
      <p:sp>
        <p:nvSpPr>
          <p:cNvPr id="22" name="ZoneTexte 21"/>
          <p:cNvSpPr txBox="1"/>
          <p:nvPr/>
        </p:nvSpPr>
        <p:spPr>
          <a:xfrm>
            <a:off x="4644008" y="5157192"/>
            <a:ext cx="4499992" cy="923330"/>
          </a:xfrm>
          <a:prstGeom prst="rect">
            <a:avLst/>
          </a:prstGeom>
          <a:gradFill>
            <a:gsLst>
              <a:gs pos="0">
                <a:srgbClr val="DDEBCF"/>
              </a:gs>
              <a:gs pos="50000">
                <a:srgbClr val="9CB86E"/>
              </a:gs>
              <a:gs pos="100000">
                <a:srgbClr val="156B13"/>
              </a:gs>
            </a:gsLst>
            <a:lin ang="5400000" scaled="0"/>
          </a:gradFill>
        </p:spPr>
        <p:txBody>
          <a:bodyPr wrap="square" rtlCol="0">
            <a:spAutoFit/>
          </a:bodyPr>
          <a:lstStyle/>
          <a:p>
            <a:r>
              <a:rPr lang="fr-FR" dirty="0" smtClean="0"/>
              <a:t>Equation bilan simplifiée de la photosynthèse</a:t>
            </a:r>
          </a:p>
          <a:p>
            <a:r>
              <a:rPr lang="fr-FR" dirty="0" smtClean="0"/>
              <a:t>CO</a:t>
            </a:r>
            <a:r>
              <a:rPr lang="fr-FR" baseline="-25000" dirty="0" smtClean="0"/>
              <a:t>2</a:t>
            </a:r>
            <a:r>
              <a:rPr lang="fr-FR" dirty="0" smtClean="0"/>
              <a:t>+H</a:t>
            </a:r>
            <a:r>
              <a:rPr lang="fr-FR" baseline="-25000" dirty="0" smtClean="0"/>
              <a:t>2</a:t>
            </a:r>
            <a:r>
              <a:rPr lang="fr-FR" dirty="0" smtClean="0"/>
              <a:t>O+MM           MO + O</a:t>
            </a:r>
            <a:r>
              <a:rPr lang="fr-FR" baseline="-25000" dirty="0" smtClean="0"/>
              <a:t>2</a:t>
            </a:r>
          </a:p>
          <a:p>
            <a:r>
              <a:rPr lang="fr-FR" dirty="0"/>
              <a:t> </a:t>
            </a:r>
            <a:r>
              <a:rPr lang="fr-FR" dirty="0" smtClean="0"/>
              <a:t>                       Lumière</a:t>
            </a:r>
            <a:endParaRPr lang="fr-FR" dirty="0"/>
          </a:p>
        </p:txBody>
      </p:sp>
      <p:sp>
        <p:nvSpPr>
          <p:cNvPr id="23" name="Flèche droite 22"/>
          <p:cNvSpPr/>
          <p:nvPr/>
        </p:nvSpPr>
        <p:spPr>
          <a:xfrm>
            <a:off x="6360627" y="5618857"/>
            <a:ext cx="53337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p:cNvSpPr txBox="1"/>
          <p:nvPr/>
        </p:nvSpPr>
        <p:spPr>
          <a:xfrm>
            <a:off x="6444208" y="4437112"/>
            <a:ext cx="2592288" cy="646331"/>
          </a:xfrm>
          <a:prstGeom prst="rect">
            <a:avLst/>
          </a:prstGeom>
          <a:noFill/>
        </p:spPr>
        <p:txBody>
          <a:bodyPr wrap="square" rtlCol="0">
            <a:spAutoFit/>
          </a:bodyPr>
          <a:lstStyle/>
          <a:p>
            <a:r>
              <a:rPr lang="fr-FR" dirty="0" smtClean="0"/>
              <a:t>MM = matière minérale</a:t>
            </a:r>
          </a:p>
          <a:p>
            <a:r>
              <a:rPr lang="fr-FR" dirty="0" smtClean="0"/>
              <a:t>MO=</a:t>
            </a:r>
            <a:r>
              <a:rPr lang="fr-FR" dirty="0"/>
              <a:t> </a:t>
            </a:r>
            <a:r>
              <a:rPr lang="fr-FR" dirty="0" smtClean="0"/>
              <a:t>matière organique</a:t>
            </a:r>
            <a:endParaRPr lang="fr-FR" dirty="0"/>
          </a:p>
        </p:txBody>
      </p:sp>
    </p:spTree>
    <p:extLst>
      <p:ext uri="{BB962C8B-B14F-4D97-AF65-F5344CB8AC3E}">
        <p14:creationId xmlns:p14="http://schemas.microsoft.com/office/powerpoint/2010/main" val="287274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125</TotalTime>
  <Words>281</Words>
  <Application>Microsoft Office PowerPoint</Application>
  <PresentationFormat>Affichage à l'écran (4:3)</PresentationFormat>
  <Paragraphs>26</Paragraphs>
  <Slides>5</Slides>
  <Notes>5</Notes>
  <HiddenSlides>0</HiddenSlides>
  <MMClips>0</MMClips>
  <ScaleCrop>false</ScaleCrop>
  <HeadingPairs>
    <vt:vector size="4" baseType="variant">
      <vt:variant>
        <vt:lpstr>Thème</vt:lpstr>
      </vt:variant>
      <vt:variant>
        <vt:i4>1</vt:i4>
      </vt:variant>
      <vt:variant>
        <vt:lpstr>Titres des diapositives</vt:lpstr>
      </vt:variant>
      <vt:variant>
        <vt:i4>5</vt:i4>
      </vt:variant>
    </vt:vector>
  </HeadingPairs>
  <TitlesOfParts>
    <vt:vector size="6" baseType="lpstr">
      <vt:lpstr>Solstice</vt:lpstr>
      <vt:lpstr>TP 18 La photosynthèse</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 18 La photosynthèse</dc:title>
  <dc:creator>Steser</dc:creator>
  <cp:lastModifiedBy>Steser</cp:lastModifiedBy>
  <cp:revision>8</cp:revision>
  <dcterms:created xsi:type="dcterms:W3CDTF">2011-05-13T10:04:34Z</dcterms:created>
  <dcterms:modified xsi:type="dcterms:W3CDTF">2011-05-14T14:08:00Z</dcterms:modified>
</cp:coreProperties>
</file>