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70103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914735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2274798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1713953-2AC9-4CFD-A95A-4D8D34BE19AE}" type="datetimeFigureOut">
              <a:rPr lang="fr-FR" smtClean="0"/>
              <a:t>18/01/2015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2555959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1713953-2AC9-4CFD-A95A-4D8D34BE19AE}" type="datetimeFigureOut">
              <a:rPr lang="fr-FR" smtClean="0"/>
              <a:t>18/01/2015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208701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1713953-2AC9-4CFD-A95A-4D8D34BE19AE}" type="datetimeFigureOut">
              <a:rPr lang="fr-FR" smtClean="0"/>
              <a:t>18/01/2015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416794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1713953-2AC9-4CFD-A95A-4D8D34BE19AE}" type="datetimeFigureOut">
              <a:rPr lang="fr-FR" smtClean="0"/>
              <a:t>18/01/2015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92817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1713953-2AC9-4CFD-A95A-4D8D34BE19AE}" type="datetimeFigureOut">
              <a:rPr lang="fr-FR" smtClean="0"/>
              <a:t>18/01/2015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680454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1713953-2AC9-4CFD-A95A-4D8D34BE19AE}" type="datetimeFigureOut">
              <a:rPr lang="fr-FR" smtClean="0"/>
              <a:t>18/01/2015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96497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398947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4F35ED-810D-4113-9658-FFE30A32C3FD}" type="slidenum">
              <a:rPr lang="fr-FR" smtClean="0"/>
              <a:t>‹N°›</a:t>
            </a:fld>
            <a:endParaRPr lang="fr-FR"/>
          </a:p>
        </p:txBody>
      </p:sp>
    </p:spTree>
    <p:extLst>
      <p:ext uri="{BB962C8B-B14F-4D97-AF65-F5344CB8AC3E}">
        <p14:creationId xmlns:p14="http://schemas.microsoft.com/office/powerpoint/2010/main" val="245075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13953-2AC9-4CFD-A95A-4D8D34BE19AE}" type="datetimeFigureOut">
              <a:rPr lang="fr-FR" smtClean="0"/>
              <a:t>18/01/2015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F35ED-810D-4113-9658-FFE30A32C3FD}" type="slidenum">
              <a:rPr lang="fr-FR" smtClean="0"/>
              <a:t>‹N°›</a:t>
            </a:fld>
            <a:endParaRPr lang="fr-FR"/>
          </a:p>
        </p:txBody>
      </p:sp>
    </p:spTree>
    <p:extLst>
      <p:ext uri="{BB962C8B-B14F-4D97-AF65-F5344CB8AC3E}">
        <p14:creationId xmlns:p14="http://schemas.microsoft.com/office/powerpoint/2010/main" val="2989554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nstitut-vision.org/index.php?option=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3910956"/>
          </a:xfrm>
        </p:spPr>
        <p:txBody>
          <a:bodyPr>
            <a:normAutofit fontScale="90000"/>
          </a:bodyPr>
          <a:lstStyle/>
          <a:p>
            <a:pPr fontAlgn="base"/>
            <a:r>
              <a:rPr lang="fr-FR" dirty="0"/>
              <a:t>THEME 3C – De l’œil au cerveau quelques aspects de la vision </a:t>
            </a:r>
            <a:r>
              <a:rPr lang="fr-FR" dirty="0" smtClean="0"/>
              <a:t/>
            </a:r>
            <a:br>
              <a:rPr lang="fr-FR" dirty="0" smtClean="0"/>
            </a:br>
            <a:r>
              <a:rPr lang="fr-FR" dirty="0"/>
              <a:t/>
            </a:r>
            <a:br>
              <a:rPr lang="fr-FR" dirty="0"/>
            </a:br>
            <a:r>
              <a:rPr lang="fr-FR" b="1" dirty="0"/>
              <a:t>TP16 – Les défauts de la vision, le cas de Mr </a:t>
            </a:r>
            <a:r>
              <a:rPr lang="fr-FR" b="1" dirty="0" err="1"/>
              <a:t>Biggle</a:t>
            </a:r>
            <a:endParaRPr lang="fr-FR" dirty="0"/>
          </a:p>
        </p:txBody>
      </p:sp>
    </p:spTree>
    <p:extLst>
      <p:ext uri="{BB962C8B-B14F-4D97-AF65-F5344CB8AC3E}">
        <p14:creationId xmlns:p14="http://schemas.microsoft.com/office/powerpoint/2010/main" val="3891451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80086" y="411892"/>
            <a:ext cx="5560541" cy="369332"/>
          </a:xfrm>
          <a:prstGeom prst="rect">
            <a:avLst/>
          </a:prstGeom>
          <a:noFill/>
        </p:spPr>
        <p:txBody>
          <a:bodyPr wrap="square" rtlCol="0">
            <a:spAutoFit/>
          </a:bodyPr>
          <a:lstStyle/>
          <a:p>
            <a:r>
              <a:rPr lang="fr-FR"/>
              <a:t>Document 1 : observation des yeux de Monsieur Biggle</a:t>
            </a:r>
            <a:endParaRPr lang="fr-FR" dirty="0"/>
          </a:p>
        </p:txBody>
      </p:sp>
      <p:pic>
        <p:nvPicPr>
          <p:cNvPr id="5" name="Image 4"/>
          <p:cNvPicPr>
            <a:picLocks noChangeAspect="1"/>
          </p:cNvPicPr>
          <p:nvPr/>
        </p:nvPicPr>
        <p:blipFill>
          <a:blip r:embed="rId2"/>
          <a:stretch>
            <a:fillRect/>
          </a:stretch>
        </p:blipFill>
        <p:spPr>
          <a:xfrm>
            <a:off x="1053799" y="1237348"/>
            <a:ext cx="8239125" cy="3724275"/>
          </a:xfrm>
          <a:prstGeom prst="rect">
            <a:avLst/>
          </a:prstGeom>
        </p:spPr>
      </p:pic>
    </p:spTree>
    <p:extLst>
      <p:ext uri="{BB962C8B-B14F-4D97-AF65-F5344CB8AC3E}">
        <p14:creationId xmlns:p14="http://schemas.microsoft.com/office/powerpoint/2010/main" val="407712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6032" y="420130"/>
            <a:ext cx="6030098" cy="369332"/>
          </a:xfrm>
          <a:prstGeom prst="rect">
            <a:avLst/>
          </a:prstGeom>
          <a:noFill/>
        </p:spPr>
        <p:txBody>
          <a:bodyPr wrap="square" rtlCol="0">
            <a:spAutoFit/>
          </a:bodyPr>
          <a:lstStyle/>
          <a:p>
            <a:r>
              <a:rPr lang="fr-FR"/>
              <a:t>Document 2 : fond de l'œil réalisé chez Monsieur biggle </a:t>
            </a:r>
            <a:endParaRPr lang="fr-FR" dirty="0"/>
          </a:p>
        </p:txBody>
      </p:sp>
      <p:pic>
        <p:nvPicPr>
          <p:cNvPr id="3" name="Image 2"/>
          <p:cNvPicPr>
            <a:picLocks noChangeAspect="1"/>
          </p:cNvPicPr>
          <p:nvPr/>
        </p:nvPicPr>
        <p:blipFill>
          <a:blip r:embed="rId2"/>
          <a:stretch>
            <a:fillRect/>
          </a:stretch>
        </p:blipFill>
        <p:spPr>
          <a:xfrm>
            <a:off x="486032" y="789462"/>
            <a:ext cx="7200385" cy="5449160"/>
          </a:xfrm>
          <a:prstGeom prst="rect">
            <a:avLst/>
          </a:prstGeom>
        </p:spPr>
      </p:pic>
    </p:spTree>
    <p:extLst>
      <p:ext uri="{BB962C8B-B14F-4D97-AF65-F5344CB8AC3E}">
        <p14:creationId xmlns:p14="http://schemas.microsoft.com/office/powerpoint/2010/main" val="3945493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72800" y="286908"/>
            <a:ext cx="9610725" cy="3648075"/>
          </a:xfrm>
          <a:prstGeom prst="rect">
            <a:avLst/>
          </a:prstGeom>
        </p:spPr>
      </p:pic>
    </p:spTree>
    <p:extLst>
      <p:ext uri="{BB962C8B-B14F-4D97-AF65-F5344CB8AC3E}">
        <p14:creationId xmlns:p14="http://schemas.microsoft.com/office/powerpoint/2010/main" val="475358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41212" y="69770"/>
            <a:ext cx="6769188" cy="6880579"/>
          </a:xfrm>
          <a:prstGeom prst="rect">
            <a:avLst/>
          </a:prstGeom>
        </p:spPr>
      </p:pic>
    </p:spTree>
    <p:extLst>
      <p:ext uri="{BB962C8B-B14F-4D97-AF65-F5344CB8AC3E}">
        <p14:creationId xmlns:p14="http://schemas.microsoft.com/office/powerpoint/2010/main" val="3964809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62035" y="65903"/>
            <a:ext cx="6018747" cy="6600953"/>
          </a:xfrm>
          <a:prstGeom prst="rect">
            <a:avLst/>
          </a:prstGeom>
        </p:spPr>
      </p:pic>
    </p:spTree>
    <p:extLst>
      <p:ext uri="{BB962C8B-B14F-4D97-AF65-F5344CB8AC3E}">
        <p14:creationId xmlns:p14="http://schemas.microsoft.com/office/powerpoint/2010/main" val="471247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82852" y="1111206"/>
            <a:ext cx="7594666" cy="5454351"/>
          </a:xfrm>
          <a:prstGeom prst="rect">
            <a:avLst/>
          </a:prstGeom>
        </p:spPr>
      </p:pic>
      <p:sp>
        <p:nvSpPr>
          <p:cNvPr id="3" name="ZoneTexte 2"/>
          <p:cNvSpPr txBox="1"/>
          <p:nvPr/>
        </p:nvSpPr>
        <p:spPr>
          <a:xfrm>
            <a:off x="609600" y="576649"/>
            <a:ext cx="3764692" cy="369332"/>
          </a:xfrm>
          <a:prstGeom prst="rect">
            <a:avLst/>
          </a:prstGeom>
          <a:noFill/>
        </p:spPr>
        <p:txBody>
          <a:bodyPr wrap="square" rtlCol="0">
            <a:spAutoFit/>
          </a:bodyPr>
          <a:lstStyle/>
          <a:p>
            <a:r>
              <a:rPr lang="fr-FR" dirty="0"/>
              <a:t>Document 6 : organisation de la rétine</a:t>
            </a:r>
          </a:p>
        </p:txBody>
      </p:sp>
    </p:spTree>
    <p:extLst>
      <p:ext uri="{BB962C8B-B14F-4D97-AF65-F5344CB8AC3E}">
        <p14:creationId xmlns:p14="http://schemas.microsoft.com/office/powerpoint/2010/main" val="2506490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5501" y="177885"/>
            <a:ext cx="11196963" cy="4657726"/>
          </a:xfrm>
          <a:prstGeom prst="rect">
            <a:avLst/>
          </a:prstGeom>
        </p:spPr>
      </p:pic>
    </p:spTree>
    <p:extLst>
      <p:ext uri="{BB962C8B-B14F-4D97-AF65-F5344CB8AC3E}">
        <p14:creationId xmlns:p14="http://schemas.microsoft.com/office/powerpoint/2010/main" val="6558025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5292" y="98854"/>
            <a:ext cx="6416712" cy="6595161"/>
          </a:xfrm>
          <a:prstGeom prst="rect">
            <a:avLst/>
          </a:prstGeom>
        </p:spPr>
      </p:pic>
      <p:sp>
        <p:nvSpPr>
          <p:cNvPr id="7" name="ZoneTexte 6"/>
          <p:cNvSpPr txBox="1"/>
          <p:nvPr/>
        </p:nvSpPr>
        <p:spPr>
          <a:xfrm>
            <a:off x="7471719" y="477795"/>
            <a:ext cx="3344562" cy="646331"/>
          </a:xfrm>
          <a:prstGeom prst="rect">
            <a:avLst/>
          </a:prstGeom>
          <a:noFill/>
        </p:spPr>
        <p:txBody>
          <a:bodyPr wrap="square" rtlCol="0">
            <a:spAutoFit/>
          </a:bodyPr>
          <a:lstStyle/>
          <a:p>
            <a:r>
              <a:rPr lang="fr-FR" dirty="0"/>
              <a:t>Document 8 : différents types de photorécepteurs</a:t>
            </a:r>
          </a:p>
        </p:txBody>
      </p:sp>
    </p:spTree>
    <p:extLst>
      <p:ext uri="{BB962C8B-B14F-4D97-AF65-F5344CB8AC3E}">
        <p14:creationId xmlns:p14="http://schemas.microsoft.com/office/powerpoint/2010/main" val="1851824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37249" y="290126"/>
            <a:ext cx="10525614" cy="5781160"/>
          </a:xfrm>
          <a:prstGeom prst="rect">
            <a:avLst/>
          </a:prstGeom>
        </p:spPr>
      </p:pic>
    </p:spTree>
    <p:extLst>
      <p:ext uri="{BB962C8B-B14F-4D97-AF65-F5344CB8AC3E}">
        <p14:creationId xmlns:p14="http://schemas.microsoft.com/office/powerpoint/2010/main" val="4255219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44328" y="140686"/>
            <a:ext cx="8420100" cy="6543675"/>
          </a:xfrm>
          <a:prstGeom prst="rect">
            <a:avLst/>
          </a:prstGeom>
        </p:spPr>
      </p:pic>
    </p:spTree>
    <p:extLst>
      <p:ext uri="{BB962C8B-B14F-4D97-AF65-F5344CB8AC3E}">
        <p14:creationId xmlns:p14="http://schemas.microsoft.com/office/powerpoint/2010/main" val="55922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39309" y="107090"/>
            <a:ext cx="7353066" cy="6613697"/>
          </a:xfrm>
          <a:prstGeom prst="rect">
            <a:avLst/>
          </a:prstGeom>
        </p:spPr>
      </p:pic>
    </p:spTree>
    <p:extLst>
      <p:ext uri="{BB962C8B-B14F-4D97-AF65-F5344CB8AC3E}">
        <p14:creationId xmlns:p14="http://schemas.microsoft.com/office/powerpoint/2010/main" val="16533644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32231544"/>
              </p:ext>
            </p:extLst>
          </p:nvPr>
        </p:nvGraphicFramePr>
        <p:xfrm>
          <a:off x="345989" y="222422"/>
          <a:ext cx="9794789" cy="1812324"/>
        </p:xfrm>
        <a:graphic>
          <a:graphicData uri="http://schemas.openxmlformats.org/drawingml/2006/table">
            <a:tbl>
              <a:tblPr>
                <a:tableStyleId>{5C22544A-7EE6-4342-B048-85BDC9FD1C3A}</a:tableStyleId>
              </a:tblPr>
              <a:tblGrid>
                <a:gridCol w="9794789"/>
              </a:tblGrid>
              <a:tr h="1812324">
                <a:tc>
                  <a:txBody>
                    <a:bodyPr/>
                    <a:lstStyle/>
                    <a:p>
                      <a:pPr marL="182880" fontAlgn="base">
                        <a:lnSpc>
                          <a:spcPts val="1375"/>
                        </a:lnSpc>
                        <a:spcBef>
                          <a:spcPts val="1155"/>
                        </a:spcBef>
                        <a:spcAft>
                          <a:spcPts val="0"/>
                        </a:spcAft>
                      </a:pPr>
                      <a:r>
                        <a:rPr lang="fr-FR" sz="1250" u="sng" spc="-5" dirty="0">
                          <a:effectLst/>
                        </a:rPr>
                        <a:t>Document </a:t>
                      </a:r>
                      <a:r>
                        <a:rPr lang="fr-FR" sz="1250" u="sng" spc="-5" dirty="0" smtClean="0">
                          <a:effectLst/>
                        </a:rPr>
                        <a:t>12 : </a:t>
                      </a:r>
                      <a:r>
                        <a:rPr lang="fr-FR" sz="1200" u="sng" spc="-5" dirty="0">
                          <a:effectLst/>
                        </a:rPr>
                        <a:t>Soigner la rétinite pigmentaire</a:t>
                      </a:r>
                      <a:endParaRPr lang="fr-FR" sz="1100" dirty="0">
                        <a:effectLst/>
                      </a:endParaRPr>
                    </a:p>
                    <a:p>
                      <a:pPr marL="182880" marR="320040" indent="365760" algn="just" fontAlgn="base">
                        <a:lnSpc>
                          <a:spcPts val="1265"/>
                        </a:lnSpc>
                        <a:spcBef>
                          <a:spcPts val="1470"/>
                        </a:spcBef>
                        <a:spcAft>
                          <a:spcPts val="0"/>
                        </a:spcAft>
                      </a:pPr>
                      <a:r>
                        <a:rPr lang="fr-FR" sz="1100" dirty="0">
                          <a:effectLst/>
                        </a:rPr>
                        <a:t>Elle est jusqu'à aujourd'hui incurable. Une supplémentation en vitamine A pourrait freiner l'évolution de la maladie. De même, un régime enrichi en Oméga-3 retarderait l'apparition de la cécité. Certains syndromes (rares) ont également un traitement spécifique efficace : un régime pauvre en acide </a:t>
                      </a:r>
                      <a:r>
                        <a:rPr lang="fr-FR" sz="1100" dirty="0" err="1">
                          <a:effectLst/>
                        </a:rPr>
                        <a:t>phytanique</a:t>
                      </a:r>
                      <a:r>
                        <a:rPr lang="fr-FR" sz="1100" dirty="0">
                          <a:effectLst/>
                        </a:rPr>
                        <a:t> peut stopper l'évolution de la maladie de </a:t>
                      </a:r>
                      <a:r>
                        <a:rPr lang="fr-FR" sz="1100" dirty="0" err="1">
                          <a:effectLst/>
                        </a:rPr>
                        <a:t>Refsum</a:t>
                      </a:r>
                      <a:r>
                        <a:rPr lang="fr-FR" sz="1100" dirty="0">
                          <a:effectLst/>
                        </a:rPr>
                        <a:t>.</a:t>
                      </a:r>
                    </a:p>
                    <a:p>
                      <a:pPr marL="182880" marR="320040" indent="365760" algn="just" fontAlgn="base">
                        <a:lnSpc>
                          <a:spcPts val="1260"/>
                        </a:lnSpc>
                        <a:spcBef>
                          <a:spcPts val="5"/>
                        </a:spcBef>
                        <a:spcAft>
                          <a:spcPts val="0"/>
                        </a:spcAft>
                      </a:pPr>
                      <a:r>
                        <a:rPr lang="fr-FR" sz="1100" dirty="0">
                          <a:effectLst/>
                        </a:rPr>
                        <a:t>Chez la souris, des bâtonnets d'individus sains ont été isolés et transplantés chez des individus atteints d'une forme de rétinite pigmentaire. Les bâtonnets greffés sécrètent une substance qui protège les cônes de la destruction. Cette technique devrait être applicable à l'Homme. De plus, une nouvelle voie de recherche s'oriente vers l'implantation de rétine artificielle, sous forme de matrice d'électrodes.</a:t>
                      </a:r>
                    </a:p>
                    <a:p>
                      <a:pPr marL="182880" marR="320040" indent="365760" algn="just" fontAlgn="base">
                        <a:lnSpc>
                          <a:spcPts val="1265"/>
                        </a:lnSpc>
                        <a:spcAft>
                          <a:spcPts val="1885"/>
                        </a:spcAft>
                      </a:pPr>
                      <a:r>
                        <a:rPr lang="fr-FR" sz="1100" dirty="0">
                          <a:effectLst/>
                        </a:rPr>
                        <a:t>La Food and Drug Administration (FDA) a autorisé le 14 février 2013 la première prothèse </a:t>
                      </a:r>
                      <a:r>
                        <a:rPr lang="fr-FR" sz="1100" dirty="0" err="1">
                          <a:effectLst/>
                        </a:rPr>
                        <a:t>épirétinienne</a:t>
                      </a:r>
                      <a:r>
                        <a:rPr lang="fr-FR" sz="1100" dirty="0">
                          <a:effectLst/>
                        </a:rPr>
                        <a:t>, appelée Argus II </a:t>
                      </a:r>
                      <a:r>
                        <a:rPr lang="fr-FR" sz="1100" dirty="0" err="1">
                          <a:effectLst/>
                        </a:rPr>
                        <a:t>Retinal</a:t>
                      </a:r>
                      <a:r>
                        <a:rPr lang="fr-FR" sz="1100" dirty="0">
                          <a:effectLst/>
                        </a:rPr>
                        <a:t> </a:t>
                      </a:r>
                      <a:r>
                        <a:rPr lang="fr-FR" sz="1100" dirty="0" err="1">
                          <a:effectLst/>
                        </a:rPr>
                        <a:t>Prosthesis</a:t>
                      </a:r>
                      <a:r>
                        <a:rPr lang="fr-FR" sz="1100" dirty="0">
                          <a:effectLst/>
                        </a:rPr>
                        <a:t> System destinée à traiter les patients atteints de rétinite pigmentaire évoluée</a:t>
                      </a:r>
                      <a:r>
                        <a:rPr lang="fr-FR" sz="1100" dirty="0" smtClean="0">
                          <a:effectLst/>
                        </a:rPr>
                        <a:t>.</a:t>
                      </a:r>
                      <a:endParaRPr lang="fr-FR" sz="1100" dirty="0">
                        <a:effectLst/>
                        <a:latin typeface="Times New Roman" panose="02020603050405020304" pitchFamily="18" charset="0"/>
                        <a:ea typeface="PMingLiU" panose="02020500000000000000" pitchFamily="18" charset="-120"/>
                      </a:endParaRPr>
                    </a:p>
                  </a:txBody>
                  <a:tcPr marL="0" marR="0" marT="0" marB="0"/>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72732216"/>
              </p:ext>
            </p:extLst>
          </p:nvPr>
        </p:nvGraphicFramePr>
        <p:xfrm>
          <a:off x="264002" y="2050471"/>
          <a:ext cx="9802636" cy="4351338"/>
        </p:xfrm>
        <a:graphic>
          <a:graphicData uri="http://schemas.openxmlformats.org/drawingml/2006/table">
            <a:tbl>
              <a:tblPr>
                <a:tableStyleId>{5C22544A-7EE6-4342-B048-85BDC9FD1C3A}</a:tableStyleId>
              </a:tblPr>
              <a:tblGrid>
                <a:gridCol w="9802636"/>
              </a:tblGrid>
              <a:tr h="4351338">
                <a:tc>
                  <a:txBody>
                    <a:bodyPr/>
                    <a:lstStyle/>
                    <a:p>
                      <a:pPr marL="274320" algn="just" fontAlgn="base">
                        <a:lnSpc>
                          <a:spcPts val="1385"/>
                        </a:lnSpc>
                        <a:spcBef>
                          <a:spcPts val="840"/>
                        </a:spcBef>
                        <a:spcAft>
                          <a:spcPts val="0"/>
                        </a:spcAft>
                      </a:pPr>
                      <a:r>
                        <a:rPr lang="fr-FR" sz="1200" u="sng" spc="-5" dirty="0">
                          <a:effectLst/>
                        </a:rPr>
                        <a:t>Document 13  : La rétinite pigmentaire </a:t>
                      </a:r>
                      <a:endParaRPr lang="fr-FR" sz="1200" dirty="0">
                        <a:effectLst/>
                      </a:endParaRPr>
                    </a:p>
                    <a:p>
                      <a:pPr marL="274320" marR="274320" indent="365760" algn="just" fontAlgn="base">
                        <a:lnSpc>
                          <a:spcPts val="1145"/>
                        </a:lnSpc>
                        <a:spcBef>
                          <a:spcPts val="45"/>
                        </a:spcBef>
                        <a:spcAft>
                          <a:spcPts val="0"/>
                        </a:spcAft>
                      </a:pPr>
                      <a:r>
                        <a:rPr lang="fr-FR" sz="1200" dirty="0">
                          <a:effectLst/>
                        </a:rPr>
                        <a:t>Aujourd’hui, une personne sur 4 000 est atteinte de rétinite pigmentaire. C'est la cause la plus fréquente de cécité chez la personne d'âge intermédiaire dans les pays développés. Dans 30 % des cas, la rétinite peut également être associée à des lésions d'autres organes formant une trentaine de syndromes. Le plus fréquent est le syndrome d'Usher associant une surdité.</a:t>
                      </a:r>
                    </a:p>
                    <a:p>
                      <a:pPr marL="274320" marR="274320" indent="365760" algn="just" fontAlgn="base">
                        <a:lnSpc>
                          <a:spcPts val="1150"/>
                        </a:lnSpc>
                        <a:spcAft>
                          <a:spcPts val="0"/>
                        </a:spcAft>
                      </a:pPr>
                      <a:r>
                        <a:rPr lang="fr-FR" sz="1200" spc="5" dirty="0">
                          <a:effectLst/>
                        </a:rPr>
                        <a:t>L'atteinte oculaire survient à des âges variables mais débute généralement tôt (10 à 20 ans) par une diminution de la vision nocturne (lésions préférentielles des bâtonnets, cellules du fond d'œil plus adaptées à la pénombre), appelée héméralopie. Les patients se plaignent d'un défaut d'adaptation à l'obscurité : ils rapportent des difficultés visuelles en cas de luminosité faible (conditions de nuit, crépuscule ou brouillard), une tendance à trébucher facilement ou à se cogner dans des objets en cas d'éclairage faible. De plus, le patient souffre également de photophobie (due à la détérioration de l'épithélium pigmentaire). La photophobie, sensibilité anormale à la lumière, est un signe fréquent, principalement chez les patients atteints de RP bâtonnets-cônes, et surtout à un stade avancé de la maladie.</a:t>
                      </a:r>
                      <a:endParaRPr lang="fr-FR" sz="1200" dirty="0">
                        <a:effectLst/>
                      </a:endParaRPr>
                    </a:p>
                    <a:p>
                      <a:pPr marL="274320" marR="274320" indent="365760" algn="just" fontAlgn="base">
                        <a:lnSpc>
                          <a:spcPts val="1150"/>
                        </a:lnSpc>
                        <a:spcBef>
                          <a:spcPts val="5"/>
                        </a:spcBef>
                        <a:spcAft>
                          <a:spcPts val="0"/>
                        </a:spcAft>
                      </a:pPr>
                      <a:r>
                        <a:rPr lang="fr-FR" sz="1200" spc="-5" dirty="0">
                          <a:effectLst/>
                        </a:rPr>
                        <a:t>Dans un second temps, le champ visuel se rétrécit pouvant aboutir à une vision « en tunnel ». Les difficultés majeures (déplacements, lecture, incapacité à la conduite...) surviennent généralement à la trentaine. La cécité arrive avec la destruction des cônes souvent vers les 40 ans. L'atteinte est typiquement bilatérale, symétrique et diffuse.</a:t>
                      </a:r>
                      <a:endParaRPr lang="fr-FR" sz="1200" dirty="0">
                        <a:effectLst/>
                      </a:endParaRPr>
                    </a:p>
                    <a:p>
                      <a:pPr marL="274320" marR="274320" indent="365760" algn="just" fontAlgn="base">
                        <a:lnSpc>
                          <a:spcPts val="1145"/>
                        </a:lnSpc>
                        <a:spcBef>
                          <a:spcPts val="10"/>
                        </a:spcBef>
                        <a:spcAft>
                          <a:spcPts val="0"/>
                        </a:spcAft>
                      </a:pPr>
                      <a:r>
                        <a:rPr lang="fr-FR" sz="1200" dirty="0">
                          <a:effectLst/>
                        </a:rPr>
                        <a:t>Les patients atteints de RP font état de flashs de lumière (</a:t>
                      </a:r>
                      <a:r>
                        <a:rPr lang="fr-FR" sz="1200" dirty="0" err="1">
                          <a:effectLst/>
                        </a:rPr>
                        <a:t>photopsie</a:t>
                      </a:r>
                      <a:r>
                        <a:rPr lang="fr-FR" sz="1200" dirty="0">
                          <a:effectLst/>
                        </a:rPr>
                        <a:t>) : ils les décrivent comme des petites lumières chatoyantes, clignotantes ou comme des grains de lumière grossiers scintillants évocateurs de la symptomatologie d'une migraine ophtalmique. Mais contrairement à la migraine ophtalmique, la </a:t>
                      </a:r>
                      <a:r>
                        <a:rPr lang="fr-FR" sz="1200" dirty="0" err="1">
                          <a:effectLst/>
                        </a:rPr>
                        <a:t>photopsie</a:t>
                      </a:r>
                      <a:r>
                        <a:rPr lang="fr-FR" sz="1200" dirty="0">
                          <a:effectLst/>
                        </a:rPr>
                        <a:t> de la RP est plutôt continue qu'épisodique.</a:t>
                      </a:r>
                    </a:p>
                    <a:p>
                      <a:pPr marL="274320" marR="274320" indent="365760" algn="just" fontAlgn="base">
                        <a:lnSpc>
                          <a:spcPts val="1145"/>
                        </a:lnSpc>
                        <a:spcAft>
                          <a:spcPts val="0"/>
                        </a:spcAft>
                      </a:pPr>
                      <a:r>
                        <a:rPr lang="fr-FR" sz="1200" spc="-10" dirty="0">
                          <a:effectLst/>
                        </a:rPr>
                        <a:t>Le diagnostic se fait donc essentiellement par l'analyse du champ visuel retrouvant des scotomes périphériques (« trous » dans le champ de vision non central). Suivant le syndrome, peuvent y être associés un trouble de la vision des couleurs, un trouble de la réfraction. L'ophtalmoscope peut détecter une cataracte, typiquement </a:t>
                      </a:r>
                      <a:r>
                        <a:rPr lang="fr-FR" sz="1200" spc="-10" dirty="0" err="1">
                          <a:effectLst/>
                        </a:rPr>
                        <a:t>sous-capsulaire</a:t>
                      </a:r>
                      <a:r>
                        <a:rPr lang="fr-FR" sz="1200" spc="-10" dirty="0">
                          <a:effectLst/>
                        </a:rPr>
                        <a:t>, dans la moitié des cas. Le fond d'œil montre une hyperpigmentation de la périphérie de la rétine, témoin de la mort cellulaire. Un amincissement des vaisseaux rétiniens est aussi observé et dans les stades avancés, le nerf optique présente une pâleur anormale. L'électrorétinogramme permettrait un dépistage de la maladie avant que cette dernière se manifeste, mais présente très peu d'intérêt dans les stades évolués.</a:t>
                      </a:r>
                      <a:endParaRPr lang="fr-FR" sz="1200" dirty="0">
                        <a:effectLst/>
                      </a:endParaRPr>
                    </a:p>
                    <a:p>
                      <a:pPr marL="274320" marR="274320" indent="365760" algn="just" fontAlgn="base">
                        <a:lnSpc>
                          <a:spcPts val="1145"/>
                        </a:lnSpc>
                        <a:spcBef>
                          <a:spcPts val="5"/>
                        </a:spcBef>
                        <a:spcAft>
                          <a:spcPts val="0"/>
                        </a:spcAft>
                      </a:pPr>
                      <a:r>
                        <a:rPr lang="fr-FR" sz="1200" dirty="0">
                          <a:effectLst/>
                        </a:rPr>
                        <a:t>Chez les patients atteints de RP typique bâtonnets-cônes, la vision des couleurs reste bonne jusqu'à ce que la vision centrale soit touchée et égale ou inférieure à 20/40. Un déficit de la fonction bleu des cônes (tritanopie acquise) est caractéristique d'une forme avancée de RP. De légers troubles dans l'axe de couleur bleu-jaune sont fréquents mais la plupart des patients ne se plaint pas de troubles importants de la perception des couleurs.</a:t>
                      </a:r>
                    </a:p>
                    <a:p>
                      <a:pPr marL="274320" algn="just" fontAlgn="base">
                        <a:lnSpc>
                          <a:spcPts val="1145"/>
                        </a:lnSpc>
                        <a:spcAft>
                          <a:spcPts val="0"/>
                        </a:spcAft>
                      </a:pPr>
                      <a:r>
                        <a:rPr lang="fr-FR" sz="1200" spc="-5" dirty="0">
                          <a:effectLst/>
                        </a:rPr>
                        <a:t>- Source :</a:t>
                      </a:r>
                      <a:endParaRPr lang="fr-FR" sz="1200" dirty="0">
                        <a:effectLst/>
                      </a:endParaRPr>
                    </a:p>
                    <a:p>
                      <a:pPr marL="274320" algn="just" fontAlgn="base">
                        <a:lnSpc>
                          <a:spcPts val="1145"/>
                        </a:lnSpc>
                        <a:spcAft>
                          <a:spcPts val="515"/>
                        </a:spcAft>
                      </a:pPr>
                      <a:r>
                        <a:rPr lang="fr-FR" sz="1200" u="sng" dirty="0">
                          <a:effectLst/>
                          <a:hlinkClick r:id="rId2"/>
                        </a:rPr>
                        <a:t>http://www.institut-vision.org/index.php?option=com</a:t>
                      </a:r>
                      <a:r>
                        <a:rPr lang="fr-FR" sz="1200" u="sng" dirty="0">
                          <a:effectLst/>
                        </a:rPr>
                        <a:t> </a:t>
                      </a:r>
                      <a:r>
                        <a:rPr lang="fr-FR" sz="1200" u="sng" dirty="0" err="1">
                          <a:effectLst/>
                        </a:rPr>
                        <a:t>content&amp;id</a:t>
                      </a:r>
                      <a:r>
                        <a:rPr lang="fr-FR" sz="1200" u="sng" dirty="0">
                          <a:effectLst/>
                        </a:rPr>
                        <a:t>=204&amp;Itemid=66&amp;lang=</a:t>
                      </a:r>
                      <a:r>
                        <a:rPr lang="fr-FR" sz="1200" u="sng" dirty="0" err="1">
                          <a:effectLst/>
                        </a:rPr>
                        <a:t>fr&amp;limitstart</a:t>
                      </a:r>
                      <a:r>
                        <a:rPr lang="fr-FR" sz="1200" u="sng" dirty="0">
                          <a:effectLst/>
                        </a:rPr>
                        <a:t>=2.</a:t>
                      </a:r>
                      <a:endParaRPr lang="fr-FR" sz="1200" dirty="0">
                        <a:effectLst/>
                        <a:latin typeface="Times New Roman" panose="02020603050405020304" pitchFamily="18" charset="0"/>
                        <a:ea typeface="PMingLiU" panose="02020500000000000000" pitchFamily="18" charset="-120"/>
                      </a:endParaRPr>
                    </a:p>
                  </a:txBody>
                  <a:tcPr marL="0" marR="0" marT="0" marB="0"/>
                </a:tc>
              </a:tr>
            </a:tbl>
          </a:graphicData>
        </a:graphic>
      </p:graphicFrame>
    </p:spTree>
    <p:extLst>
      <p:ext uri="{BB962C8B-B14F-4D97-AF65-F5344CB8AC3E}">
        <p14:creationId xmlns:p14="http://schemas.microsoft.com/office/powerpoint/2010/main" val="38728901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976001" y="0"/>
            <a:ext cx="9659048" cy="6882071"/>
          </a:xfrm>
          <a:prstGeom prst="rect">
            <a:avLst/>
          </a:prstGeom>
        </p:spPr>
      </p:pic>
    </p:spTree>
    <p:extLst>
      <p:ext uri="{BB962C8B-B14F-4D97-AF65-F5344CB8AC3E}">
        <p14:creationId xmlns:p14="http://schemas.microsoft.com/office/powerpoint/2010/main" val="92581156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757</Words>
  <Application>Microsoft Office PowerPoint</Application>
  <PresentationFormat>Grand écran</PresentationFormat>
  <Paragraphs>18</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PMingLiU</vt:lpstr>
      <vt:lpstr>Arial</vt:lpstr>
      <vt:lpstr>Calibri</vt:lpstr>
      <vt:lpstr>Calibri Light</vt:lpstr>
      <vt:lpstr>Times New Roman</vt:lpstr>
      <vt:lpstr>Thème Office</vt:lpstr>
      <vt:lpstr>THEME 3C – De l’œil au cerveau quelques aspects de la vision   TP16 – Les défauts de la vision, le cas de Mr Biggle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3C – De l’œil au cerveau quelques aspects de la vision   TP16 – Les défauts de la vision, le cas de Mr Biggle</dc:title>
  <dc:creator>Working project</dc:creator>
  <cp:lastModifiedBy>Working project</cp:lastModifiedBy>
  <cp:revision>3</cp:revision>
  <dcterms:created xsi:type="dcterms:W3CDTF">2015-01-18T15:32:24Z</dcterms:created>
  <dcterms:modified xsi:type="dcterms:W3CDTF">2015-01-18T15:53:49Z</dcterms:modified>
</cp:coreProperties>
</file>